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9BFF"/>
    <a:srgbClr val="5C98FA"/>
    <a:srgbClr val="75A8FB"/>
    <a:srgbClr val="8EB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62038396208095E-2"/>
          <c:y val="6.2678062678062682E-2"/>
          <c:w val="0.90167061389771563"/>
          <c:h val="0.83175321886525455"/>
        </c:manualLayout>
      </c:layout>
      <c:lineChart>
        <c:grouping val="standard"/>
        <c:varyColors val="0"/>
        <c:ser>
          <c:idx val="0"/>
          <c:order val="0"/>
          <c:tx>
            <c:v>Прошло через сита, %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СОСТАВ!$H$30:$N$30</c:f>
              <c:numCache>
                <c:formatCode>General</c:formatCode>
                <c:ptCount val="7"/>
                <c:pt idx="0">
                  <c:v>5</c:v>
                </c:pt>
                <c:pt idx="1">
                  <c:v>2.5</c:v>
                </c:pt>
                <c:pt idx="2">
                  <c:v>1.25</c:v>
                </c:pt>
                <c:pt idx="3">
                  <c:v>0.63</c:v>
                </c:pt>
                <c:pt idx="4">
                  <c:v>0.315</c:v>
                </c:pt>
                <c:pt idx="5">
                  <c:v>0.14000000000000001</c:v>
                </c:pt>
                <c:pt idx="6">
                  <c:v>7.0999999999999994E-2</c:v>
                </c:pt>
              </c:numCache>
            </c:numRef>
          </c:cat>
          <c:val>
            <c:numRef>
              <c:f>СОСТАВ!$H$37:$N$37</c:f>
              <c:numCache>
                <c:formatCode>0.00</c:formatCode>
                <c:ptCount val="7"/>
                <c:pt idx="0">
                  <c:v>99.375550000000004</c:v>
                </c:pt>
                <c:pt idx="1">
                  <c:v>87.325891518136714</c:v>
                </c:pt>
                <c:pt idx="2">
                  <c:v>73.929755883739006</c:v>
                </c:pt>
                <c:pt idx="3">
                  <c:v>56.850280842849962</c:v>
                </c:pt>
                <c:pt idx="4">
                  <c:v>36.334074429600903</c:v>
                </c:pt>
                <c:pt idx="5">
                  <c:v>21.074375627857982</c:v>
                </c:pt>
                <c:pt idx="6">
                  <c:v>15.574119745804307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E6-48E4-A484-F6E5B1EC805A}"/>
            </c:ext>
          </c:extLst>
        </c:ser>
        <c:ser>
          <c:idx val="1"/>
          <c:order val="1"/>
          <c:tx>
            <c:v>Требования ГОСт 31015-2002 мин</c:v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СОСТАВ!$H$30:$N$30</c:f>
              <c:numCache>
                <c:formatCode>General</c:formatCode>
                <c:ptCount val="7"/>
                <c:pt idx="0">
                  <c:v>5</c:v>
                </c:pt>
                <c:pt idx="1">
                  <c:v>2.5</c:v>
                </c:pt>
                <c:pt idx="2">
                  <c:v>1.25</c:v>
                </c:pt>
                <c:pt idx="3">
                  <c:v>0.63</c:v>
                </c:pt>
                <c:pt idx="4">
                  <c:v>0.315</c:v>
                </c:pt>
                <c:pt idx="5">
                  <c:v>0.14000000000000001</c:v>
                </c:pt>
                <c:pt idx="6">
                  <c:v>7.0999999999999994E-2</c:v>
                </c:pt>
              </c:numCache>
            </c:numRef>
          </c:cat>
          <c:val>
            <c:numRef>
              <c:f>СОСТАВ!$H$38:$N$38</c:f>
              <c:numCache>
                <c:formatCode>0</c:formatCode>
                <c:ptCount val="7"/>
                <c:pt idx="0">
                  <c:v>70</c:v>
                </c:pt>
                <c:pt idx="1">
                  <c:v>65</c:v>
                </c:pt>
                <c:pt idx="2">
                  <c:v>45</c:v>
                </c:pt>
                <c:pt idx="3">
                  <c:v>30</c:v>
                </c:pt>
                <c:pt idx="4">
                  <c:v>20</c:v>
                </c:pt>
                <c:pt idx="5">
                  <c:v>15</c:v>
                </c:pt>
                <c:pt idx="6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E6-48E4-A484-F6E5B1EC805A}"/>
            </c:ext>
          </c:extLst>
        </c:ser>
        <c:ser>
          <c:idx val="2"/>
          <c:order val="2"/>
          <c:tx>
            <c:v>Требования ГОСТ 31015-2002 макс</c:v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СОСТАВ!$H$30:$N$30</c:f>
              <c:numCache>
                <c:formatCode>General</c:formatCode>
                <c:ptCount val="7"/>
                <c:pt idx="0">
                  <c:v>5</c:v>
                </c:pt>
                <c:pt idx="1">
                  <c:v>2.5</c:v>
                </c:pt>
                <c:pt idx="2">
                  <c:v>1.25</c:v>
                </c:pt>
                <c:pt idx="3">
                  <c:v>0.63</c:v>
                </c:pt>
                <c:pt idx="4">
                  <c:v>0.315</c:v>
                </c:pt>
                <c:pt idx="5">
                  <c:v>0.14000000000000001</c:v>
                </c:pt>
                <c:pt idx="6">
                  <c:v>7.0999999999999994E-2</c:v>
                </c:pt>
              </c:numCache>
            </c:numRef>
          </c:cat>
          <c:val>
            <c:numRef>
              <c:f>СОСТАВ!$H$39:$N$39</c:f>
              <c:numCache>
                <c:formatCode>0</c:formatCode>
                <c:ptCount val="7"/>
                <c:pt idx="0">
                  <c:v>100</c:v>
                </c:pt>
                <c:pt idx="1">
                  <c:v>90</c:v>
                </c:pt>
                <c:pt idx="2">
                  <c:v>82</c:v>
                </c:pt>
                <c:pt idx="3">
                  <c:v>60</c:v>
                </c:pt>
                <c:pt idx="4">
                  <c:v>44</c:v>
                </c:pt>
                <c:pt idx="5">
                  <c:v>34</c:v>
                </c:pt>
                <c:pt idx="6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E6-48E4-A484-F6E5B1EC8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bg1">
                  <a:lumMod val="65000"/>
                </a:schemeClr>
              </a:solidFill>
            </a:ln>
          </c:spPr>
        </c:dropLines>
        <c:smooth val="0"/>
        <c:axId val="20936960"/>
        <c:axId val="20959232"/>
      </c:lineChart>
      <c:catAx>
        <c:axId val="2093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ru-RU"/>
          </a:p>
        </c:txPr>
        <c:crossAx val="20959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959232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ru-RU"/>
          </a:p>
        </c:txPr>
        <c:crossAx val="20936960"/>
        <c:crosses val="autoZero"/>
        <c:crossBetween val="midCat"/>
        <c:majorUnit val="10"/>
        <c:minorUnit val="10"/>
      </c:valAx>
      <c:spPr>
        <a:solidFill>
          <a:schemeClr val="bg2">
            <a:lumMod val="90000"/>
          </a:schemeClr>
        </a:solidFill>
      </c:spPr>
    </c:plotArea>
    <c:plotVisOnly val="1"/>
    <c:dispBlanksAs val="gap"/>
    <c:showDLblsOverMax val="0"/>
  </c:chart>
  <c:spPr>
    <a:solidFill>
      <a:srgbClr val="5C98FA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995F5-1AC3-47A4-B1E5-57D8E4F8D0F5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A200C-18F4-42A0-9D34-28983E5CA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5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A200C-18F4-42A0-9D34-28983E5CA2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5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1651-02B8-4767-8FD5-78B09C7631A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7267C5-D586-4DFD-BABB-7DD43AA7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1651-02B8-4767-8FD5-78B09C7631A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67C5-D586-4DFD-BABB-7DD43AA7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1651-02B8-4767-8FD5-78B09C7631A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67C5-D586-4DFD-BABB-7DD43AA7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1651-02B8-4767-8FD5-78B09C7631A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7267C5-D586-4DFD-BABB-7DD43AA7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1651-02B8-4767-8FD5-78B09C7631A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67C5-D586-4DFD-BABB-7DD43AA75A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1651-02B8-4767-8FD5-78B09C7631A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67C5-D586-4DFD-BABB-7DD43AA7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1651-02B8-4767-8FD5-78B09C7631A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C7267C5-D586-4DFD-BABB-7DD43AA75AA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1651-02B8-4767-8FD5-78B09C7631A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67C5-D586-4DFD-BABB-7DD43AA7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1651-02B8-4767-8FD5-78B09C7631A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67C5-D586-4DFD-BABB-7DD43AA7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1651-02B8-4767-8FD5-78B09C7631A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67C5-D586-4DFD-BABB-7DD43AA7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1651-02B8-4767-8FD5-78B09C7631A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267C5-D586-4DFD-BABB-7DD43AA75AA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A01651-02B8-4767-8FD5-78B09C7631AB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7267C5-D586-4DFD-BABB-7DD43AA75A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4575" y="404664"/>
            <a:ext cx="7772400" cy="1470025"/>
          </a:xfrm>
        </p:spPr>
        <p:txBody>
          <a:bodyPr>
            <a:noAutofit/>
          </a:bodyPr>
          <a:lstStyle/>
          <a:p>
            <a:pPr lvl="0"/>
            <a:r>
              <a:rPr lang="ru-RU" b="1" dirty="0" smtClean="0">
                <a:effectLst/>
              </a:rPr>
              <a:t>Производство цветных смесей </a:t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на АБЗ-4 «Капотня»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4245" r="4141" b="13131"/>
          <a:stretch/>
        </p:blipFill>
        <p:spPr>
          <a:xfrm>
            <a:off x="300933" y="2920287"/>
            <a:ext cx="5946617" cy="3631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t="12795" r="14755" b="8552"/>
          <a:stretch/>
        </p:blipFill>
        <p:spPr>
          <a:xfrm>
            <a:off x="6342487" y="2920287"/>
            <a:ext cx="2555693" cy="36314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67744" y="17008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канд. техн. наук  Суханов А.С.</a:t>
            </a:r>
          </a:p>
          <a:p>
            <a:pPr algn="ctr"/>
            <a:r>
              <a:rPr lang="ru-RU" sz="2000" b="1" dirty="0" smtClean="0"/>
              <a:t>докт. техн. наук  Лупанов А.П.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571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effectLst/>
              </a:rPr>
              <a:t>Неорганические пигменты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501008"/>
            <a:ext cx="4915272" cy="257911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Красный </a:t>
            </a:r>
            <a:r>
              <a:rPr lang="ru-RU" dirty="0"/>
              <a:t>- оксид </a:t>
            </a:r>
            <a:r>
              <a:rPr lang="ru-RU" dirty="0" smtClean="0"/>
              <a:t>железа</a:t>
            </a:r>
            <a:endParaRPr lang="ru-RU" dirty="0"/>
          </a:p>
          <a:p>
            <a:r>
              <a:rPr lang="ru-RU" dirty="0" smtClean="0"/>
              <a:t>Желтый </a:t>
            </a:r>
            <a:r>
              <a:rPr lang="ru-RU" dirty="0"/>
              <a:t>– гидроксид </a:t>
            </a:r>
            <a:r>
              <a:rPr lang="ru-RU" dirty="0" smtClean="0"/>
              <a:t> железа</a:t>
            </a:r>
            <a:endParaRPr lang="ru-RU" dirty="0"/>
          </a:p>
          <a:p>
            <a:r>
              <a:rPr lang="ru-RU" dirty="0" smtClean="0"/>
              <a:t>Зеленый </a:t>
            </a:r>
            <a:r>
              <a:rPr lang="ru-RU" dirty="0"/>
              <a:t>– оксид </a:t>
            </a:r>
            <a:r>
              <a:rPr lang="ru-RU" dirty="0" smtClean="0"/>
              <a:t>хрома</a:t>
            </a:r>
            <a:endParaRPr lang="ru-RU" dirty="0"/>
          </a:p>
          <a:p>
            <a:r>
              <a:rPr lang="ru-RU" dirty="0" smtClean="0"/>
              <a:t>Синий </a:t>
            </a:r>
            <a:r>
              <a:rPr lang="ru-RU" dirty="0"/>
              <a:t>– оксид </a:t>
            </a:r>
            <a:r>
              <a:rPr lang="ru-RU" dirty="0" smtClean="0"/>
              <a:t>кобальта</a:t>
            </a:r>
            <a:endParaRPr lang="ru-RU" dirty="0"/>
          </a:p>
          <a:p>
            <a:r>
              <a:rPr lang="ru-RU" dirty="0" smtClean="0"/>
              <a:t>Белый </a:t>
            </a:r>
            <a:r>
              <a:rPr lang="ru-RU" dirty="0"/>
              <a:t>– диоксид </a:t>
            </a:r>
            <a:r>
              <a:rPr lang="ru-RU" dirty="0" smtClean="0"/>
              <a:t>титана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999" y="3665448"/>
            <a:ext cx="3528392" cy="2152319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9552" y="1412777"/>
            <a:ext cx="8136904" cy="158417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b="1" dirty="0" smtClean="0"/>
              <a:t>Для придания смеси нужного цвета используются неорганические пигменты, как наиболее стойкие и не подверженные выгоранию под воздействием солнечных лучей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3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effectLst/>
              </a:rPr>
              <a:t>Вяжущее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2250976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b="1" dirty="0"/>
              <a:t>Разработанное на ОАО АБЗ-4 «Капотня» вяжущее на основе модифицированной нефтеполимерной смолы обладает свойствами, приближенными к свойствам битумных вяжущих</a:t>
            </a:r>
            <a:r>
              <a:rPr lang="ru-RU" sz="2900" b="1" dirty="0" smtClean="0"/>
              <a:t>.</a:t>
            </a:r>
          </a:p>
          <a:p>
            <a:pPr marL="0" indent="0">
              <a:buNone/>
            </a:pPr>
            <a:endParaRPr lang="ru-RU" sz="2900" b="1" dirty="0"/>
          </a:p>
          <a:p>
            <a:pPr marL="0" indent="0">
              <a:buNone/>
            </a:pPr>
            <a:r>
              <a:rPr lang="ru-RU" sz="2600" i="1" dirty="0"/>
              <a:t>Из таблицы видно, что разработанное нефтеполимерное вяжущее по своим свойствам сопоставимо с ПБВ-200 за исключением температуры вспышки (что связано со свойствами нефтеполимерной смолы).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993988"/>
              </p:ext>
            </p:extLst>
          </p:nvPr>
        </p:nvGraphicFramePr>
        <p:xfrm>
          <a:off x="2915817" y="1556792"/>
          <a:ext cx="5698241" cy="4835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6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Наименования показателей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Требования ГОСТ Р 52056-2003 (для ПБВ-200)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Нефтеполимерное вяжущее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Пенетрация при 25 °С, 0,1мм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менее 200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Пенетрация при 0 °С, 0,1мм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менее 70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Растяжимость, при 25 °С, см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менее 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более 100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Растяжимость, при 0 °С, см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менее 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Температура размягчения по КиШ, °С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ниже 47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Температура хрупкости по Фраасу, °С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 выше -35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-37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Эластичность, при 25 °С, см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 менее 85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Эластичность, при 0 °С, см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 менее 75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Изменение температуры размягчения после прогрева, °С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более 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Сцепление с мрамором или песком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Выдерживает по контрольному образцу № 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выдерживает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Однородность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однородно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однородно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Температура вспышки, °С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ниже 220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effectLst/>
                        </a:rPr>
                        <a:t>190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64096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</a:rPr>
              <a:t>Физико-механические характеристики </a:t>
            </a:r>
            <a:r>
              <a:rPr lang="ru-RU" sz="2000" dirty="0" smtClean="0">
                <a:effectLst/>
              </a:rPr>
              <a:t>пластбетона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574034"/>
              </p:ext>
            </p:extLst>
          </p:nvPr>
        </p:nvGraphicFramePr>
        <p:xfrm>
          <a:off x="611560" y="1835944"/>
          <a:ext cx="7920881" cy="4401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№ п/п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Наименование показателей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Технические требования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Фактические показатели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Средняя плотность образца асфальтобетона, г/см3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не </a:t>
                      </a:r>
                      <a:r>
                        <a:rPr lang="ru-RU" sz="1200" b="0" dirty="0" smtClean="0">
                          <a:effectLst/>
                        </a:rPr>
                        <a:t>нормируется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2,40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2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Предел прочности при сжатии при температуре 50 °С, </a:t>
                      </a:r>
                      <a:r>
                        <a:rPr lang="ru-RU" sz="1200" b="0" dirty="0" smtClean="0">
                          <a:effectLst/>
                        </a:rPr>
                        <a:t>МПа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не менее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1,3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1,5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3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Предел прочности при сжатии при температуре 20 °С, </a:t>
                      </a:r>
                      <a:r>
                        <a:rPr lang="ru-RU" sz="1200" b="0" dirty="0" smtClean="0">
                          <a:effectLst/>
                        </a:rPr>
                        <a:t>МПа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не менее 2,2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3,1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4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Предел прочности при сжатии при температуре 0 °С, </a:t>
                      </a:r>
                      <a:r>
                        <a:rPr lang="ru-RU" sz="1200" b="0" dirty="0" smtClean="0">
                          <a:effectLst/>
                        </a:rPr>
                        <a:t>МПа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не более 12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4,9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5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Водостойкость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не менее 0,85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0,92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6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Водостойкость при длительном </a:t>
                      </a:r>
                      <a:r>
                        <a:rPr lang="ru-RU" sz="1200" b="0" dirty="0" smtClean="0">
                          <a:effectLst/>
                        </a:rPr>
                        <a:t>водонасыщении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не менее</a:t>
                      </a:r>
                      <a:r>
                        <a:rPr lang="ru-RU" sz="1200" b="0" baseline="0" dirty="0" smtClean="0"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effectLst/>
                        </a:rPr>
                        <a:t>0,75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0,88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7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Трещиностойкость по пределу прочности на растяжение при расколе при температуре 0 °С и скорости деформирования 50 мм/мин, </a:t>
                      </a:r>
                      <a:r>
                        <a:rPr lang="ru-RU" sz="1200" b="0" dirty="0" smtClean="0">
                          <a:effectLst/>
                        </a:rPr>
                        <a:t>МПа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не менее 3,5-6,0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3,6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8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Водонасыщение, % </a:t>
                      </a:r>
                      <a:r>
                        <a:rPr lang="ru-RU" sz="1200" b="0" dirty="0" smtClean="0">
                          <a:effectLst/>
                        </a:rPr>
                        <a:t>по объему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до </a:t>
                      </a:r>
                      <a:r>
                        <a:rPr lang="ru-RU" sz="1200" b="0" dirty="0">
                          <a:effectLst/>
                        </a:rPr>
                        <a:t>4,0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9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Пористость минеральной части, % по </a:t>
                      </a:r>
                      <a:r>
                        <a:rPr lang="ru-RU" sz="1200" b="0" dirty="0" smtClean="0">
                          <a:effectLst/>
                        </a:rPr>
                        <a:t>объему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</a:rPr>
                        <a:t>не </a:t>
                      </a:r>
                      <a:r>
                        <a:rPr lang="ru-RU" sz="1200" b="0" dirty="0">
                          <a:effectLst/>
                        </a:rPr>
                        <a:t>более 22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17,79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10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Остаточная пористость, % по </a:t>
                      </a:r>
                      <a:r>
                        <a:rPr lang="ru-RU" sz="1200" b="0" dirty="0" smtClean="0">
                          <a:effectLst/>
                        </a:rPr>
                        <a:t>объему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св. 1,0 до 5,0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1,67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8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>
                <a:effectLst/>
              </a:rPr>
              <a:t>Особенности укладки цветных пластбетонов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0705"/>
            <a:ext cx="4123184" cy="223431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dirty="0" smtClean="0"/>
              <a:t>Поверхность</a:t>
            </a:r>
            <a:r>
              <a:rPr lang="ru-RU" sz="5600" dirty="0"/>
              <a:t>, на которую планируется укладывать цветную асфальтобетонную смесь, должна быть сухой и очищенной от пыли и грязи. </a:t>
            </a:r>
          </a:p>
          <a:p>
            <a:pPr algn="just"/>
            <a:r>
              <a:rPr lang="ru-RU" sz="5600" dirty="0" smtClean="0"/>
              <a:t>Подгрунтовку </a:t>
            </a:r>
            <a:r>
              <a:rPr lang="ru-RU" sz="5600" dirty="0"/>
              <a:t>битумной эмульсией (битумом) делать категорически запрещается.</a:t>
            </a:r>
          </a:p>
          <a:p>
            <a:pPr algn="just"/>
            <a:r>
              <a:rPr lang="ru-RU" sz="5600" dirty="0" smtClean="0"/>
              <a:t>Перед </a:t>
            </a:r>
            <a:r>
              <a:rPr lang="ru-RU" sz="5600" dirty="0"/>
              <a:t>началом работ необходимо очистить асфальтоукладчик, вальцы </a:t>
            </a:r>
            <a:r>
              <a:rPr lang="ru-RU" sz="5600" dirty="0" smtClean="0"/>
              <a:t>катков кузова автосамосвалов </a:t>
            </a:r>
            <a:r>
              <a:rPr lang="ru-RU" sz="5600" dirty="0"/>
              <a:t>и весь используемый инструмент от старой асфальтобетонной смеси. На рабочих органах машин и поверхности инструмента не должно оставаться следов дизельного топлива или масла.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6"/>
          <a:stretch/>
        </p:blipFill>
        <p:spPr>
          <a:xfrm>
            <a:off x="683568" y="4077072"/>
            <a:ext cx="3672408" cy="234581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0705"/>
            <a:ext cx="3672407" cy="2847858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860032" y="4258563"/>
            <a:ext cx="3312368" cy="2341026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algn="just"/>
            <a:r>
              <a:rPr lang="ru-RU" sz="2900" dirty="0" smtClean="0"/>
              <a:t>Обувь у дорожных рабочих должна быть чистой.</a:t>
            </a:r>
          </a:p>
          <a:p>
            <a:pPr algn="just"/>
            <a:r>
              <a:rPr lang="ru-RU" sz="2900" dirty="0" smtClean="0"/>
              <a:t>Для лучшей очистки оборудования рекомендуется первую порцию смеси (один самосвал) уложить тонким слоем в нижний слой покрытия.</a:t>
            </a:r>
          </a:p>
          <a:p>
            <a:pPr algn="just"/>
            <a:r>
              <a:rPr lang="ru-RU" sz="2900" dirty="0" smtClean="0"/>
              <a:t>Запрещается смазывать вальцы катка дизельным топливом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6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82" y="1554162"/>
            <a:ext cx="7370434" cy="453913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640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effectLst/>
              </a:rPr>
              <a:t>Покрытие из цветного пластбетона выпущенного трестом «Мосасфальтстрой» на территории МАДИ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88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effectLst/>
              </a:rPr>
              <a:t>Асфальтобетонный завод № 4»Капотня» занимается разработкой новых цветных смесей с учетом опыта прошлых лет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 </a:t>
            </a:r>
            <a:r>
              <a:rPr lang="ru-RU" sz="2800" dirty="0"/>
              <a:t>настоящее время выпускаются цветные смеси двух видов</a:t>
            </a:r>
            <a:r>
              <a:rPr lang="ru-RU" sz="2800" dirty="0" smtClean="0"/>
              <a:t>:</a:t>
            </a:r>
          </a:p>
          <a:p>
            <a:pPr marL="0" indent="0">
              <a:buNone/>
            </a:pPr>
            <a:endParaRPr lang="ru-RU" sz="2800" dirty="0"/>
          </a:p>
          <a:p>
            <a:pPr algn="just"/>
            <a:r>
              <a:rPr lang="ru-RU" sz="2800" b="1" dirty="0" smtClean="0"/>
              <a:t>цветные </a:t>
            </a:r>
            <a:r>
              <a:rPr lang="ru-RU" sz="2800" b="1" dirty="0"/>
              <a:t>асфальтобетонные смеси </a:t>
            </a:r>
            <a:r>
              <a:rPr lang="ru-RU" sz="2800" dirty="0"/>
              <a:t>– в качестве вяжущего используется нефтяной дорожный </a:t>
            </a:r>
            <a:r>
              <a:rPr lang="ru-RU" sz="2800" dirty="0" smtClean="0"/>
              <a:t>битум</a:t>
            </a:r>
          </a:p>
          <a:p>
            <a:pPr marL="0" indent="0" algn="just">
              <a:buNone/>
            </a:pPr>
            <a:r>
              <a:rPr lang="ru-RU" sz="2000" b="1" dirty="0" smtClean="0"/>
              <a:t>     (ТУ 5718.001-11418567-2003; СТП 5718-006-11418567-2014)</a:t>
            </a:r>
          </a:p>
          <a:p>
            <a:pPr marL="0" indent="0" algn="just">
              <a:buNone/>
            </a:pPr>
            <a:endParaRPr lang="ru-RU" sz="2000" b="1" dirty="0"/>
          </a:p>
          <a:p>
            <a:pPr algn="just"/>
            <a:r>
              <a:rPr lang="ru-RU" sz="2800" b="1" dirty="0" smtClean="0"/>
              <a:t>цветные </a:t>
            </a:r>
            <a:r>
              <a:rPr lang="ru-RU" sz="2800" b="1" dirty="0"/>
              <a:t>пластбетонные смеси </a:t>
            </a:r>
            <a:r>
              <a:rPr lang="ru-RU" sz="2800" dirty="0"/>
              <a:t>– используется вяжущее на основе полимерно-модифицированной нефтеполимерной смолы.</a:t>
            </a:r>
          </a:p>
          <a:p>
            <a:pPr marL="0" indent="0" algn="just">
              <a:buNone/>
            </a:pPr>
            <a:r>
              <a:rPr lang="ru-RU" sz="2000" b="1" dirty="0" smtClean="0"/>
              <a:t>     (СТП 5718-006-11418567-2014)</a:t>
            </a:r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0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effectLst/>
              </a:rPr>
              <a:t>Цветные</a:t>
            </a:r>
            <a:r>
              <a:rPr lang="ru-RU" sz="2200" b="1" dirty="0" smtClean="0">
                <a:effectLst/>
              </a:rPr>
              <a:t> асфальтобетоны на нефтяном битуме </a:t>
            </a:r>
            <a:r>
              <a:rPr lang="ru-RU" sz="2200" b="1" dirty="0">
                <a:effectLst/>
              </a:rPr>
              <a:t/>
            </a:r>
            <a:br>
              <a:rPr lang="ru-RU" sz="2200" b="1" dirty="0">
                <a:effectLst/>
              </a:rPr>
            </a:br>
            <a:r>
              <a:rPr lang="ru-RU" sz="1800" b="1" dirty="0" smtClean="0">
                <a:effectLst/>
              </a:rPr>
              <a:t>ТУ 5718.001-11418567-2003; СТП 5718-006-11418567-2014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36191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Преимущества</a:t>
            </a:r>
            <a:r>
              <a:rPr lang="ru-RU" sz="2000" b="1" dirty="0"/>
              <a:t>:</a:t>
            </a:r>
            <a:endParaRPr lang="ru-RU" sz="2000" dirty="0"/>
          </a:p>
          <a:p>
            <a:r>
              <a:rPr lang="ru-RU" sz="1600" b="1" dirty="0" smtClean="0"/>
              <a:t>наиболее </a:t>
            </a:r>
            <a:r>
              <a:rPr lang="ru-RU" sz="1600" b="1" dirty="0"/>
              <a:t>дешевые;</a:t>
            </a:r>
          </a:p>
          <a:p>
            <a:r>
              <a:rPr lang="ru-RU" sz="1600" b="1" dirty="0" smtClean="0"/>
              <a:t>не </a:t>
            </a:r>
            <a:r>
              <a:rPr lang="ru-RU" sz="1600" b="1" dirty="0"/>
              <a:t>требуется специальное вяжущее;</a:t>
            </a:r>
          </a:p>
          <a:p>
            <a:r>
              <a:rPr lang="ru-RU" sz="1600" b="1" dirty="0" smtClean="0"/>
              <a:t>технологичны </a:t>
            </a:r>
            <a:r>
              <a:rPr lang="ru-RU" sz="1600" b="1" dirty="0"/>
              <a:t>(температура укладки как у смесей по ГОСТ 9128-2013)</a:t>
            </a:r>
          </a:p>
          <a:p>
            <a:r>
              <a:rPr lang="ru-RU" sz="1600" b="1" dirty="0" smtClean="0"/>
              <a:t>обладают </a:t>
            </a:r>
            <a:r>
              <a:rPr lang="ru-RU" sz="1600" b="1" dirty="0"/>
              <a:t>высокими физико-механическими характеристиками.</a:t>
            </a:r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2" b="30542"/>
          <a:stretch/>
        </p:blipFill>
        <p:spPr bwMode="auto">
          <a:xfrm>
            <a:off x="755576" y="4365104"/>
            <a:ext cx="3771612" cy="2160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788024" y="1628800"/>
            <a:ext cx="3843620" cy="50405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2200" b="1" dirty="0" smtClean="0"/>
              <a:t>Недостатки:</a:t>
            </a:r>
            <a:r>
              <a:rPr lang="ru-RU" sz="1600" b="1" dirty="0" smtClean="0"/>
              <a:t>	</a:t>
            </a:r>
          </a:p>
          <a:p>
            <a:r>
              <a:rPr lang="ru-RU" sz="1600" b="1" dirty="0" smtClean="0"/>
              <a:t>ограниченная цветовая гамма (наиболее распространенный цвет красно-коричневый);</a:t>
            </a:r>
          </a:p>
          <a:p>
            <a:r>
              <a:rPr lang="ru-RU" sz="1600" b="1" dirty="0" smtClean="0"/>
              <a:t>покрытие достаточно темное, теряет цвет при загрязнении.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"/>
          <a:stretch/>
        </p:blipFill>
        <p:spPr>
          <a:xfrm>
            <a:off x="5076057" y="1628799"/>
            <a:ext cx="3576396" cy="255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>
                <a:effectLst/>
              </a:rPr>
              <a:t>Цветные </a:t>
            </a:r>
            <a:r>
              <a:rPr lang="ru-RU" sz="2200" b="1" dirty="0" smtClean="0">
                <a:effectLst/>
              </a:rPr>
              <a:t>пластбетоны </a:t>
            </a:r>
            <a:r>
              <a:rPr lang="ru-RU" sz="2200" b="1" dirty="0">
                <a:effectLst/>
              </a:rPr>
              <a:t>на </a:t>
            </a:r>
            <a:r>
              <a:rPr lang="ru-RU" sz="2200" b="1" dirty="0" smtClean="0">
                <a:effectLst/>
              </a:rPr>
              <a:t>нефтнполимерном вяжущем</a:t>
            </a:r>
            <a:br>
              <a:rPr lang="ru-RU" sz="2200" b="1" dirty="0" smtClean="0">
                <a:effectLst/>
              </a:rPr>
            </a:br>
            <a:r>
              <a:rPr lang="ru-RU" sz="2000" b="1" dirty="0" smtClean="0">
                <a:effectLst/>
              </a:rPr>
              <a:t>СТП 5718-006-11418567-2014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3403104" cy="49711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b="1" dirty="0" smtClean="0"/>
              <a:t>Преимущества</a:t>
            </a:r>
            <a:r>
              <a:rPr lang="ru-RU" sz="2000" b="1" dirty="0"/>
              <a:t>:</a:t>
            </a:r>
            <a:endParaRPr lang="ru-RU" sz="2000" dirty="0"/>
          </a:p>
          <a:p>
            <a:r>
              <a:rPr lang="ru-RU" sz="2400" dirty="0" smtClean="0"/>
              <a:t>широкая </a:t>
            </a:r>
            <a:r>
              <a:rPr lang="ru-RU" sz="2400" dirty="0"/>
              <a:t>цветовая </a:t>
            </a:r>
            <a:r>
              <a:rPr lang="ru-RU" sz="2400" dirty="0" smtClean="0"/>
              <a:t>гамма</a:t>
            </a:r>
            <a:endParaRPr lang="ru-RU" sz="2400" dirty="0"/>
          </a:p>
          <a:p>
            <a:pPr marL="0" indent="0">
              <a:buNone/>
            </a:pPr>
            <a:r>
              <a:rPr lang="ru-RU" sz="2000" b="1" dirty="0" smtClean="0"/>
              <a:t>Недостатки</a:t>
            </a:r>
            <a:r>
              <a:rPr lang="ru-RU" sz="2000" b="1" dirty="0"/>
              <a:t>:</a:t>
            </a:r>
            <a:endParaRPr lang="ru-RU" sz="2000" dirty="0"/>
          </a:p>
          <a:p>
            <a:r>
              <a:rPr lang="ru-RU" sz="2300" dirty="0"/>
              <a:t>высокая себестоимость;</a:t>
            </a:r>
          </a:p>
          <a:p>
            <a:r>
              <a:rPr lang="ru-RU" sz="2300" dirty="0"/>
              <a:t>требуется </a:t>
            </a:r>
            <a:r>
              <a:rPr lang="ru-RU" sz="2300" dirty="0" smtClean="0"/>
              <a:t>готовить специальное </a:t>
            </a:r>
            <a:r>
              <a:rPr lang="ru-RU" sz="2300" dirty="0"/>
              <a:t>полимерное вяжущее</a:t>
            </a:r>
            <a:r>
              <a:rPr lang="ru-RU" sz="2300" dirty="0" smtClean="0"/>
              <a:t>.</a:t>
            </a:r>
          </a:p>
          <a:p>
            <a:r>
              <a:rPr lang="ru-RU" sz="2300" dirty="0" smtClean="0"/>
              <a:t>требуется дополнительное оборудование</a:t>
            </a:r>
          </a:p>
          <a:p>
            <a:r>
              <a:rPr lang="ru-RU" sz="2300" dirty="0" smtClean="0"/>
              <a:t>требуется очистка линии подачи вяжущего</a:t>
            </a:r>
          </a:p>
          <a:p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7" r="11909" b="3326"/>
          <a:stretch/>
        </p:blipFill>
        <p:spPr>
          <a:xfrm>
            <a:off x="5364088" y="3783585"/>
            <a:ext cx="3024336" cy="27546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23928" y="14847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На АБЗ-4 «Капотня» цветные пластбетоны разрабатывались на протяжении последних двух лет.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/>
              <a:t>Используя различные неорганические пигменты, было получено несколько </a:t>
            </a:r>
            <a:r>
              <a:rPr lang="ru-RU" dirty="0" smtClean="0"/>
              <a:t>вариантов расцветки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2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effectLst/>
              </a:rPr>
              <a:t>первая промышленная партия пластбетона типа «Г» белого цвета и уложена в парке «Кузьминки</a:t>
            </a:r>
            <a:r>
              <a:rPr lang="ru-RU" sz="2000" dirty="0" smtClean="0">
                <a:effectLst/>
              </a:rPr>
              <a:t>» в августе 2015 года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4" b="18135"/>
          <a:stretch/>
        </p:blipFill>
        <p:spPr>
          <a:xfrm>
            <a:off x="6660232" y="1665972"/>
            <a:ext cx="2118866" cy="1979053"/>
          </a:xfrm>
          <a:prstGeom prst="rect">
            <a:avLst/>
          </a:prstGeom>
        </p:spPr>
      </p:pic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 r="28608" b="1307"/>
          <a:stretch/>
        </p:blipFill>
        <p:spPr>
          <a:xfrm>
            <a:off x="6694822" y="3884791"/>
            <a:ext cx="2084276" cy="262946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1" y="1665972"/>
            <a:ext cx="5991371" cy="484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>
                <a:effectLst/>
              </a:rPr>
              <a:t>Характеристики смеси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3043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 smtClean="0"/>
              <a:t>Гранулометрический состав в соответствии с требованиями </a:t>
            </a:r>
          </a:p>
          <a:p>
            <a:pPr marL="0" indent="0">
              <a:buNone/>
            </a:pPr>
            <a:r>
              <a:rPr lang="ru-RU" sz="2400" b="1" dirty="0" smtClean="0"/>
              <a:t>ГОСТ 9128-2013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58437876"/>
              </p:ext>
            </p:extLst>
          </p:nvPr>
        </p:nvGraphicFramePr>
        <p:xfrm>
          <a:off x="3347864" y="1556792"/>
          <a:ext cx="547260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96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Минеральные компоненты.</a:t>
            </a:r>
            <a:r>
              <a:rPr lang="ru-RU" dirty="0">
                <a:effectLst/>
              </a:rPr>
              <a:t> 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5563344" cy="48991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 качестве основного компонента минеральной части выбран песок из отсева дробления мрамора, поскольку обладаем рядом ценных свойств:</a:t>
            </a:r>
          </a:p>
          <a:p>
            <a:r>
              <a:rPr lang="ru-RU" dirty="0" smtClean="0"/>
              <a:t>цвет </a:t>
            </a:r>
            <a:r>
              <a:rPr lang="ru-RU" dirty="0"/>
              <a:t>от молочно-белого до прозрачного, что позволяет улучшить цветопередачу и предотвратить образование на поверхности покрытия пятен, вызванных износом пленки вяжущего;</a:t>
            </a:r>
          </a:p>
          <a:p>
            <a:r>
              <a:rPr lang="ru-RU" dirty="0" smtClean="0"/>
              <a:t>отсутствие </a:t>
            </a:r>
            <a:r>
              <a:rPr lang="ru-RU" dirty="0"/>
              <a:t>частиц </a:t>
            </a:r>
            <a:r>
              <a:rPr lang="ru-RU" dirty="0" smtClean="0"/>
              <a:t>крупнее </a:t>
            </a:r>
            <a:r>
              <a:rPr lang="ru-RU" dirty="0"/>
              <a:t>5 мм положительно сказывается на удобоукладываемости смеси и внешнем виде покрытия;</a:t>
            </a:r>
          </a:p>
          <a:p>
            <a:r>
              <a:rPr lang="ru-RU" dirty="0" smtClean="0"/>
              <a:t>дробленые </a:t>
            </a:r>
            <a:r>
              <a:rPr lang="ru-RU" dirty="0"/>
              <a:t>частицы с острыми гранями позволяют повысить сдвигоустойчивость покрытия.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2" t="11730" r="798" b="33105"/>
          <a:stretch/>
        </p:blipFill>
        <p:spPr>
          <a:xfrm>
            <a:off x="6156177" y="4581128"/>
            <a:ext cx="2630078" cy="18934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5" r="22109" b="14243"/>
          <a:stretch/>
        </p:blipFill>
        <p:spPr>
          <a:xfrm>
            <a:off x="6156176" y="1484784"/>
            <a:ext cx="2630078" cy="29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effectLst/>
              </a:rPr>
              <a:t>Характеристики песка из мраморного отсева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315135"/>
              </p:ext>
            </p:extLst>
          </p:nvPr>
        </p:nvGraphicFramePr>
        <p:xfrm>
          <a:off x="539555" y="1484784"/>
          <a:ext cx="7992887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7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2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94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75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75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48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286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Остатки, 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Диаметр отверстий сит, мм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0,071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&lt;0,071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&lt;0,05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Частные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15,27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16,92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18,78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19,61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15,69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5,88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7,84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3,20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Полные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_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_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15,27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32,20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50,98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70,59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86,27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92,16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100,00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_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452973"/>
              </p:ext>
            </p:extLst>
          </p:nvPr>
        </p:nvGraphicFramePr>
        <p:xfrm>
          <a:off x="539552" y="2780928"/>
          <a:ext cx="7992888" cy="3611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4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0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Наименования показателей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Требования                                                                                                                             ГОСТ 31424-2010,                                                                                                                                     ГОСТ 9128-2013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Значения показателей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Модуль крупности: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2,5-3,0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2,69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Полный остаток на сите 0,63 мм, 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45-65 %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50,98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Содержание зерен крупностью св. 5мм, 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более 12%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Содержание зерен крупностью св. 10мм, 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более 2%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Содержание зерен мельче 0,16мм, 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 более 15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13,73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Содержание пылевидных и глинистых частиц (частиц мельче 0,05 мм), 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 более 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Содержание глины в комках, 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 более 2%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Содержание глинистых частиц, определенных методом набухания, 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 более 0,5%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Потеря в массе при испытании, %: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15-19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17,2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Марка по дробимости, в сухом состоянии (в водонасыщенном состоянии):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Содержание зерен пластинчатой (лещадной) и игловатой формы, %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до 15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9,1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Истинная плотность, г/см3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 норм.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2,69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2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252</TotalTime>
  <Words>981</Words>
  <Application>Microsoft Office PowerPoint</Application>
  <PresentationFormat>Экран (4:3)</PresentationFormat>
  <Paragraphs>257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Производство цветных смесей  на АБЗ-4 «Капотня»</vt:lpstr>
      <vt:lpstr>Покрытие из цветного пластбетона выпущенного трестом «Мосасфальтстрой» на территории МАДИ</vt:lpstr>
      <vt:lpstr>Асфальтобетонный завод № 4»Капотня» занимается разработкой новых цветных смесей с учетом опыта прошлых лет </vt:lpstr>
      <vt:lpstr>Цветные асфальтобетоны на нефтяном битуме  ТУ 5718.001-11418567-2003; СТП 5718-006-11418567-2014 </vt:lpstr>
      <vt:lpstr>Цветные пластбетоны на нефтнполимерном вяжущем СТП 5718-006-11418567-2014 </vt:lpstr>
      <vt:lpstr>первая промышленная партия пластбетона типа «Г» белого цвета и уложена в парке «Кузьминки» в августе 2015 года</vt:lpstr>
      <vt:lpstr>Характеристики смеси </vt:lpstr>
      <vt:lpstr>Минеральные компоненты.  </vt:lpstr>
      <vt:lpstr>Характеристики песка из мраморного отсева </vt:lpstr>
      <vt:lpstr>Неорганические пигменты</vt:lpstr>
      <vt:lpstr>Вяжущее</vt:lpstr>
      <vt:lpstr>Физико-механические характеристики пластбетона  </vt:lpstr>
      <vt:lpstr>Особенности укладки цветных пластбетонов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Компьютер</cp:lastModifiedBy>
  <cp:revision>41</cp:revision>
  <dcterms:created xsi:type="dcterms:W3CDTF">2015-11-11T11:00:21Z</dcterms:created>
  <dcterms:modified xsi:type="dcterms:W3CDTF">2022-11-15T11:34:17Z</dcterms:modified>
</cp:coreProperties>
</file>