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1"/>
  </p:notesMasterIdLst>
  <p:sldIdLst>
    <p:sldId id="256" r:id="rId2"/>
    <p:sldId id="258" r:id="rId3"/>
    <p:sldId id="257" r:id="rId4"/>
    <p:sldId id="263" r:id="rId5"/>
    <p:sldId id="259" r:id="rId6"/>
    <p:sldId id="260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81252588096273"/>
          <c:y val="7.4326064240703649E-2"/>
          <c:w val="0.74636202038157373"/>
          <c:h val="0.57499590328779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на битуме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Лист1!$B$2:$E$2</c:f>
              <c:numCache>
                <c:formatCode>General</c:formatCode>
                <c:ptCount val="4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</c:numCache>
            </c:numRef>
          </c:xVal>
          <c:yVal>
            <c:numRef>
              <c:f>Лист1!$B$3:$E$3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31</c:v>
                </c:pt>
                <c:pt idx="3">
                  <c:v>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CB-456F-8B90-95762F5E5E86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на ПБВ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Лист1!$B$2:$E$2</c:f>
              <c:numCache>
                <c:formatCode>General</c:formatCode>
                <c:ptCount val="4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</c:numCache>
            </c:numRef>
          </c:xVal>
          <c:yVal>
            <c:numRef>
              <c:f>Лист1!$B$4:$E$4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28</c:v>
                </c:pt>
                <c:pt idx="3">
                  <c:v>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CB-456F-8B90-95762F5E5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88224"/>
        <c:axId val="168011264"/>
      </c:scatterChart>
      <c:valAx>
        <c:axId val="167988224"/>
        <c:scaling>
          <c:orientation val="minMax"/>
          <c:max val="230"/>
          <c:min val="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/>
                  <a:t>Температура смеси, °С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8011264"/>
        <c:crosses val="autoZero"/>
        <c:crossBetween val="midCat"/>
        <c:majorUnit val="10"/>
        <c:minorUnit val="10"/>
      </c:valAx>
      <c:valAx>
        <c:axId val="168011264"/>
        <c:scaling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/>
                  <a:t>Подвижность смеси, мм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7988224"/>
        <c:crosses val="autoZero"/>
        <c:crossBetween val="midCat"/>
        <c:majorUnit val="10"/>
        <c:minorUnit val="10"/>
      </c:valAx>
    </c:plotArea>
    <c:legend>
      <c:legendPos val="b"/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54EA-A920-40E2-AB65-5E6FF407920A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F51D6-8494-408A-AAE9-700C938E1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51D6-8494-408A-AAE9-700C938E15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9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3742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Литые асфальтобетонные смеси на полимерно-битумных вяжущих</a:t>
            </a:r>
            <a:endParaRPr lang="ru-RU" sz="20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4915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Основные классификационные особенности литых смесей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45326"/>
              </p:ext>
            </p:extLst>
          </p:nvPr>
        </p:nvGraphicFramePr>
        <p:xfrm>
          <a:off x="323528" y="1484785"/>
          <a:ext cx="4104456" cy="518963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171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Асфальтобетон дорожный литой горячий ГОСТ Р 54401-2011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Тип смеси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 наиб, мм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Массовая </a:t>
                      </a:r>
                      <a:r>
                        <a:rPr lang="ru-RU" sz="1100" b="1" dirty="0">
                          <a:effectLst/>
                        </a:rPr>
                        <a:t>доля фракций более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мм,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Рекомендуемая толщина слоя покрытия, мм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Назначение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30-51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 40 до 50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Новое строительство, капитальный и ямочный ремонт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15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15-30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От 30 до 45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Новое строительство, капитальный и ямочный ремонт, тротуары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0-15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 20 до 35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Тротуары, велосипедные дорожки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72390" marB="723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69697"/>
              </p:ext>
            </p:extLst>
          </p:nvPr>
        </p:nvGraphicFramePr>
        <p:xfrm>
          <a:off x="4644008" y="1484783"/>
          <a:ext cx="4176464" cy="518457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04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97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Смеси асфальтобетонные литые</a:t>
                      </a:r>
                      <a:r>
                        <a:rPr lang="ru-RU" sz="1400" baseline="0" dirty="0" smtClean="0"/>
                        <a:t> и литой асфальтобетон ТУ 5718-002-04000633-2006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тип смеси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 наиб, мм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Массовая </a:t>
                      </a:r>
                      <a:r>
                        <a:rPr lang="ru-RU" sz="1200" b="1" dirty="0">
                          <a:effectLst/>
                        </a:rPr>
                        <a:t>доля фракций более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мм,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Назначение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45-55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Новое строительство и капитальный ремонт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35-50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45-65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Тротуары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35-50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Текущий ремонт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3385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Показатели свойств литых смесей</a:t>
            </a:r>
            <a:endParaRPr lang="ru-RU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95580"/>
              </p:ext>
            </p:extLst>
          </p:nvPr>
        </p:nvGraphicFramePr>
        <p:xfrm>
          <a:off x="467544" y="840306"/>
          <a:ext cx="4608512" cy="567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41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Показатели свойств по ГОСТ  54401-2011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Нормы для типов смесей</a:t>
                      </a:r>
                      <a:endParaRPr lang="ru-RU" sz="8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r>
                        <a:rPr lang="ru-RU" sz="900" b="1" dirty="0" smtClean="0">
                          <a:effectLst/>
                        </a:rPr>
                        <a:t>II</a:t>
                      </a:r>
                      <a:endParaRPr lang="ru-RU" sz="800" b="1" dirty="0">
                        <a:effectLst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III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9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Пористость минерального остова, </a:t>
                      </a: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20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22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Не нормируется</a:t>
                      </a:r>
                      <a:endParaRPr lang="ru-RU" sz="800" b="1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4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Остаточная пористость, %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2,0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2,0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нормируется</a:t>
                      </a:r>
                      <a:endParaRPr lang="ru-RU" sz="8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19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Водонасыщение, %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0,5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Не более 0,5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0,5</a:t>
                      </a:r>
                      <a:endParaRPr lang="ru-RU" sz="8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6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Прочность на растяжение при расколе при температуре 0 °С, МПа </a:t>
                      </a:r>
                      <a:endParaRPr lang="ru-RU" sz="800" dirty="0">
                        <a:effectLst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2,5-6,5</a:t>
                      </a:r>
                      <a:endParaRPr lang="ru-RU" sz="800" b="1" dirty="0">
                        <a:effectLst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2,0-6,0</a:t>
                      </a: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нормируется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46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Диапазон </a:t>
                      </a:r>
                      <a:r>
                        <a:rPr lang="ru-RU" sz="900" dirty="0">
                          <a:effectLst/>
                        </a:rPr>
                        <a:t>показателя вдавливания штампа для типов смесей, </a:t>
                      </a:r>
                      <a:r>
                        <a:rPr lang="ru-RU" sz="900" dirty="0" smtClean="0">
                          <a:effectLst/>
                        </a:rPr>
                        <a:t>мм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2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а/д с интенсивностью движения 3000 авт/сут; мостовые сооружения, тоннели.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ВСП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1,0-3,5 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(</a:t>
                      </a:r>
                      <a:r>
                        <a:rPr lang="ru-RU" sz="700" b="1" dirty="0">
                          <a:effectLst/>
                        </a:rPr>
                        <a:t>увеличение через 30 мин до 0,4 мм)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Не применяется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НСП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1,0-4,5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(увеличение через 30 мин до 0,6 мм)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3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а/д с интенсивностью 3000 авт/сут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ВСП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1,0-4,0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(увеличение через 30 мин до 0,5 мм)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применяется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НСП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1,0-5,0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(увеличение через 30 мин до 0,6 мм)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6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Пешеходные и велосипедные дорожки, переходы и тротуары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ВСП, НСП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Не применяется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от 2,0 до 8,0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от 2,0 до 8,0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Все типы дорог, а также мостовые сооружения и тоннели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Ямочный ремонт ВСП, </a:t>
                      </a:r>
                      <a:r>
                        <a:rPr lang="ru-RU" sz="700" b="1" dirty="0" smtClean="0">
                          <a:effectLst/>
                        </a:rPr>
                        <a:t>выр. </a:t>
                      </a:r>
                      <a:r>
                        <a:rPr lang="ru-RU" sz="700" b="1" dirty="0">
                          <a:effectLst/>
                        </a:rPr>
                        <a:t>слой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1,0-6,0 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</a:rPr>
                        <a:t>(</a:t>
                      </a:r>
                      <a:r>
                        <a:rPr lang="ru-RU" sz="700" b="1" dirty="0">
                          <a:effectLst/>
                        </a:rPr>
                        <a:t>увеличение через 30 мин до 0,8 мм)</a:t>
                      </a: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применяется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37" marR="4903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99717"/>
              </p:ext>
            </p:extLst>
          </p:nvPr>
        </p:nvGraphicFramePr>
        <p:xfrm>
          <a:off x="5220073" y="811215"/>
          <a:ext cx="3528392" cy="561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Показатели свойств по ТУ 5718-002-04000633-2006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Нормы </a:t>
                      </a:r>
                      <a:r>
                        <a:rPr lang="ru-RU" sz="900" dirty="0">
                          <a:effectLst/>
                        </a:rPr>
                        <a:t>по типам </a:t>
                      </a: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II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III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IV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V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Пористость минерального остова, %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более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22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22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22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22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6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Водонасыщение, 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более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5,0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7,0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6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Прочность на сжатие при температуре +50 °С, МПа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менее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1,0</a:t>
                      </a:r>
                      <a:endParaRPr lang="ru-RU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0,7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6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Подвижность смеси при 200 °С, мм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Не менее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Глубина вдавливания штампа при температуре +40 °С, мм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1-6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1-4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1-10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92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Прочность на растяжение при расколе при температуре 0 °С, МПа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2,5-6,0</a:t>
                      </a:r>
                      <a:endParaRPr lang="ru-RU" sz="9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2,5-6,0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2,0-5,5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2,0-5,5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2,5-6,0</a:t>
                      </a:r>
                      <a:endParaRPr lang="ru-RU" sz="9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Свойства битума как аморфного вещества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71377"/>
              </p:ext>
            </p:extLst>
          </p:nvPr>
        </p:nvGraphicFramePr>
        <p:xfrm>
          <a:off x="539552" y="1052736"/>
          <a:ext cx="8208912" cy="5577840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Способность литого асфальтобетона к накоплению остаточной деформации, обусловлена тем, что битум является аморфным веществом, то есть в твердом состоянии проявляет свойства жидкости.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В 1927 году Томас Парнелл поместил битум в воронку и стал ждать, когда он вытечет. Эксперимент удался: первая капля упала через восемь лет.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7098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Мои документы\Documents\Фотографии\Вязники колея\P81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2" y="3624318"/>
            <a:ext cx="3580003" cy="26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630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Требования к вяжущим для литых смесей 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72824"/>
              </p:ext>
            </p:extLst>
          </p:nvPr>
        </p:nvGraphicFramePr>
        <p:xfrm>
          <a:off x="467544" y="1412776"/>
          <a:ext cx="3528392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Норма для битума марки БНД  40/60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Глубина проникания иглы, 0,1 мм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 25 °С: 40-60 / при 0 °С: не менее 13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Температура размягчения по кольцу и шару,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ниже 51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Растяжимость, см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 25 °С: не менее 45 / при 0 °С: не норм.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Температура хрупкости,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выше -12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Температура вспышки,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ниже 230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Изменение температуры размягчения после прогрева,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более 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Индекс пенетрации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 -1,0 до+1,0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84572"/>
              </p:ext>
            </p:extLst>
          </p:nvPr>
        </p:nvGraphicFramePr>
        <p:xfrm>
          <a:off x="4211960" y="1412776"/>
          <a:ext cx="4464496" cy="5119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Норма для битума марки ПБВ 40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Глубина проникания иглы, 0,1 мм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 25 °С: не менее 40 / при 0 °С: не менее 25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Температура размягчения по кольцу и шару,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ниже 56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Растяжимость, см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 25 °С: не менее 15 / при 0 °С: не менее 8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Эластичность, %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при 25 °С: не менее 80 / при 0 °С: не менее 70</a:t>
                      </a:r>
                      <a:endParaRPr lang="ru-RU" sz="12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Температура хрупкости, °С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выше -15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Температура вспышки, °С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ниже 230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9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Изменение температуры размягчения после прогрева, °С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более 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Однородность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однородно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3536"/>
            <a:ext cx="8579296" cy="72719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Calibri" panose="020F0502020204030204" pitchFamily="34" charset="0"/>
              </a:rPr>
              <a:t>Особенности вяжущих, применяемых для литых смесей</a:t>
            </a:r>
            <a:endParaRPr lang="ru-RU" sz="25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79353"/>
              </p:ext>
            </p:extLst>
          </p:nvPr>
        </p:nvGraphicFramePr>
        <p:xfrm>
          <a:off x="755576" y="1196752"/>
          <a:ext cx="770485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Битум</a:t>
                      </a:r>
                    </a:p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ПБВ</a:t>
                      </a:r>
                    </a:p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721">
                <a:tc>
                  <a:txBody>
                    <a:bodyPr/>
                    <a:lstStyle/>
                    <a:p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Преимущества: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меньшая вязкость,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температура смеси может быть снижена.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не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подвержен термической деструкции, при перегреве вязкость увеличивается.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Недостатки: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высокая термическая чувствительность - размягчение при высоких температурах и хрупкость при низких;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низкая упругость, слабые механические характеристики.</a:t>
                      </a:r>
                    </a:p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Преимущества: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улучшение рабочих характеристик при высоких и низких температурах;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повышение эластичности;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повышенное сопротивление усталости материала;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улучшение когезии.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Недостатки: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большая вязкость, температура смеси должна быть несколько выше;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склонность к </a:t>
                      </a:r>
                      <a:r>
                        <a:rPr kumimoji="0" lang="ru-RU" sz="1800" b="1" kern="1200" baseline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термической деструкции.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E:\Мои документы\Documents\Фотографии\ФОТО БИТУМ\P11401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3" t="33798" r="24680" b="37281"/>
          <a:stretch/>
        </p:blipFill>
        <p:spPr bwMode="auto">
          <a:xfrm>
            <a:off x="3115524" y="1268760"/>
            <a:ext cx="1145395" cy="1158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cuments\Фотографии\ФОТО БИТУМ\P11401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34922" r="46117" b="37013"/>
          <a:stretch/>
        </p:blipFill>
        <p:spPr bwMode="auto">
          <a:xfrm>
            <a:off x="7164288" y="1268760"/>
            <a:ext cx="1144584" cy="1158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5437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Характеристики литых смесей на битуме и ПБВ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113512"/>
              </p:ext>
            </p:extLst>
          </p:nvPr>
        </p:nvGraphicFramePr>
        <p:xfrm>
          <a:off x="4644008" y="2348880"/>
          <a:ext cx="396044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Наименования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Значения показателей на битуме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Значения показателей на ПБВ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Технические требования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плотность образца асфальтобетона, г/см3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2,42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2,43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норм.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Водонасыщение W,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0,3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 более 1,0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Предел прочности при сжатии R50, МПа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 менее 1,0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Предел прочности на растяжение при расколе </a:t>
                      </a:r>
                      <a:r>
                        <a:rPr lang="ru-RU" sz="1000" dirty="0" err="1">
                          <a:effectLst/>
                        </a:rPr>
                        <a:t>Rр</a:t>
                      </a:r>
                      <a:r>
                        <a:rPr lang="ru-RU" sz="1000" dirty="0">
                          <a:effectLst/>
                        </a:rPr>
                        <a:t>, МПа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2,5 - 6,0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Глубина вдавливания штампа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4,0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1-4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Подвижность при 200 °С,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32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менее 25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4048" y="1416295"/>
            <a:ext cx="3384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Вибролитая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асфальтобетонная смесь 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-го типа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ТУ 5718-002-04000633-2006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74467"/>
              </p:ext>
            </p:extLst>
          </p:nvPr>
        </p:nvGraphicFramePr>
        <p:xfrm>
          <a:off x="395536" y="2348880"/>
          <a:ext cx="3960440" cy="4188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Наименования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Значения показателей на битуме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Значения показателей на ПБВ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Технические требования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плотность образца асфальтобетона, г/см3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2,51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2,51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 норм.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Водонасыщение, % по объему: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0,3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более 0,5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Глубина вдавливания штампа,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4,00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от 1,0 до 4,5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Увеличение глубины вдавливания штампа через 30 мин,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0,50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более 0,6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Предел прочности на растяжение при расколе Rр, МПа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4,0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2,5-6,5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6" y="1539407"/>
            <a:ext cx="3019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Литая асфальтобетонная смесь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-го типа по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ГОСТ Р 54401-2011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Calibri" panose="020F0502020204030204" pitchFamily="34" charset="0"/>
              </a:rPr>
              <a:t>Основные параметры литых асфальтобетонов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460416"/>
              </p:ext>
            </p:extLst>
          </p:nvPr>
        </p:nvGraphicFramePr>
        <p:xfrm>
          <a:off x="323528" y="1556793"/>
          <a:ext cx="8424936" cy="4880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Предел прочности при сжатии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Предел прочности на растяжение при расколе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Глубина вдавливания штампа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0" y="3717031"/>
            <a:ext cx="1677336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E:\Мои документы\Documents\Дорэксперт\флешка важная\МДЭН\Мосдорэкспертнадзор 2010\Литой асфальт\Литой+ШТП на МКАД\ВСЕ ДЛЯ ОТЧЕТА\ФОТО\DSC_01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30584" r="38822" b="33290"/>
          <a:stretch/>
        </p:blipFill>
        <p:spPr bwMode="auto">
          <a:xfrm>
            <a:off x="3779912" y="5039182"/>
            <a:ext cx="2016224" cy="12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Доклад про литой\ПРИБОР ЛИТОЙ\P12202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9" t="3480" r="28422" b="16516"/>
          <a:stretch/>
        </p:blipFill>
        <p:spPr bwMode="auto">
          <a:xfrm>
            <a:off x="6732240" y="3717031"/>
            <a:ext cx="1534329" cy="25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6707" r="9048" b="23239"/>
          <a:stretch/>
        </p:blipFill>
        <p:spPr bwMode="auto">
          <a:xfrm>
            <a:off x="3229000" y="3717031"/>
            <a:ext cx="1292416" cy="169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Доклад про литой\IMG_07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31650" r="28091" b="42626"/>
          <a:stretch/>
        </p:blipFill>
        <p:spPr bwMode="auto">
          <a:xfrm>
            <a:off x="683568" y="4653136"/>
            <a:ext cx="17801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Доклад про литой\IMG_0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4647" r="22885" b="31448"/>
          <a:stretch/>
        </p:blipFill>
        <p:spPr bwMode="auto">
          <a:xfrm>
            <a:off x="2587804" y="5220324"/>
            <a:ext cx="1552148" cy="13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Особенности производства работ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637021"/>
            <a:ext cx="3672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Требования к температуре смесей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ГОСТ Р 54401-2011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647231"/>
            <a:ext cx="3438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Требования к температуре смесей 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по </a:t>
            </a:r>
            <a:r>
              <a:rPr lang="ru-RU" sz="1600" b="1" dirty="0">
                <a:latin typeface="Calibri" panose="020F0502020204030204" pitchFamily="34" charset="0"/>
              </a:rPr>
              <a:t>ТУ 5718-002-04000633-2006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9305"/>
              </p:ext>
            </p:extLst>
          </p:nvPr>
        </p:nvGraphicFramePr>
        <p:xfrm>
          <a:off x="683568" y="2232006"/>
          <a:ext cx="3528391" cy="232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Нормы для типов смесей</a:t>
                      </a: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III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Температура смеси при производстве, транспортировании, хранении и укладке, °С, не выше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215</a:t>
                      </a:r>
                      <a:r>
                        <a:rPr lang="ru-RU" sz="1200" b="1" u="sng" dirty="0" smtClean="0">
                          <a:effectLst/>
                        </a:rPr>
                        <a:t>*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230**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215*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230</a:t>
                      </a:r>
                      <a:r>
                        <a:rPr lang="ru-RU" sz="1200" b="1" dirty="0">
                          <a:effectLst/>
                        </a:rPr>
                        <a:t>**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215*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230</a:t>
                      </a:r>
                      <a:r>
                        <a:rPr lang="ru-RU" sz="1200" b="1" dirty="0">
                          <a:effectLst/>
                        </a:rPr>
                        <a:t>**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72390" marB="723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9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* </a:t>
                      </a:r>
                      <a:r>
                        <a:rPr lang="ru-RU" sz="1200" dirty="0" smtClean="0">
                          <a:effectLst/>
                        </a:rPr>
                        <a:t>максимальная</a:t>
                      </a:r>
                      <a:r>
                        <a:rPr lang="ru-RU" sz="1200" baseline="0" dirty="0" smtClean="0">
                          <a:effectLst/>
                        </a:rPr>
                        <a:t> температура для ПБВ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**максимальная температура для битума.</a:t>
                      </a:r>
                      <a:endParaRPr lang="ru-RU" sz="1200" dirty="0">
                        <a:effectLst/>
                      </a:endParaRPr>
                    </a:p>
                  </a:txBody>
                  <a:tcPr marL="17780" marR="17780" marT="72390" marB="723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43843"/>
              </p:ext>
            </p:extLst>
          </p:nvPr>
        </p:nvGraphicFramePr>
        <p:xfrm>
          <a:off x="4454860" y="2221796"/>
          <a:ext cx="4248472" cy="2287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4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смеси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смеси при выпуске из смесителя (при температуре воздуха),  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выше +10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 +10 до +5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ниже +5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220-240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220-240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-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II, </a:t>
                      </a:r>
                      <a:r>
                        <a:rPr lang="ru-RU" sz="1200" dirty="0" smtClean="0">
                          <a:effectLst/>
                        </a:rPr>
                        <a:t>II</a:t>
                      </a:r>
                      <a:r>
                        <a:rPr lang="ru-RU" sz="1100" dirty="0" smtClean="0">
                          <a:effectLst/>
                        </a:rPr>
                        <a:t>I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200-220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210-230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IV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165-180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175-185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 210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V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180-200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190-210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 220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23247"/>
              </p:ext>
            </p:extLst>
          </p:nvPr>
        </p:nvGraphicFramePr>
        <p:xfrm>
          <a:off x="4427984" y="4653136"/>
          <a:ext cx="4248472" cy="187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73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</a:rPr>
              <a:t>Опыт применения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4906888" cy="1854771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 smtClean="0">
                <a:latin typeface="Calibri" panose="020F0502020204030204" pitchFamily="34" charset="0"/>
              </a:rPr>
              <a:t>Покрытие из </a:t>
            </a:r>
            <a:r>
              <a:rPr lang="ru-RU" sz="2900" b="1" dirty="0" err="1" smtClean="0">
                <a:latin typeface="Calibri" panose="020F0502020204030204" pitchFamily="34" charset="0"/>
              </a:rPr>
              <a:t>вибролилтой</a:t>
            </a:r>
            <a:endParaRPr lang="ru-RU" altLang="ru-RU" sz="29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9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асфальтобетонной смеси </a:t>
            </a:r>
            <a:r>
              <a:rPr lang="en-US" altLang="ru-RU" sz="29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altLang="ru-RU" sz="29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-го </a:t>
            </a:r>
            <a:r>
              <a:rPr lang="ru-RU" altLang="ru-RU" sz="29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типа на ПБВ 40 с </a:t>
            </a:r>
            <a:r>
              <a:rPr lang="ru-RU" altLang="ru-RU" sz="29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втопленным</a:t>
            </a:r>
            <a:r>
              <a:rPr lang="ru-RU" altLang="ru-RU" sz="29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него шероховатым тонкослойным покрытием по технологии ЗАО «Асфальттехмаш» (г. Москва Батайский проезд 2011 год)</a:t>
            </a:r>
            <a:endParaRPr lang="ru-RU" altLang="ru-RU" sz="2900" b="1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E:\Мои документы\Documents\Фотографии\БАГДАСАРОВ ФОТО\P718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28504" r="2299" b="15405"/>
          <a:stretch/>
        </p:blipFill>
        <p:spPr bwMode="auto">
          <a:xfrm>
            <a:off x="395536" y="3666170"/>
            <a:ext cx="4828802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Мои документы\Documents\Фотографии\БАГДАСАРОВ ФОТО\P718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5"/>
          <a:stretch/>
        </p:blipFill>
        <p:spPr bwMode="auto">
          <a:xfrm>
            <a:off x="5436096" y="1827173"/>
            <a:ext cx="3281487" cy="45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1129</Words>
  <Application>Microsoft Office PowerPoint</Application>
  <PresentationFormat>Экран (4:3)</PresentationFormat>
  <Paragraphs>370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Литые асфальтобетонные смеси на полимерно-битумных вяжущих</vt:lpstr>
      <vt:lpstr>Показатели свойств литых смесей</vt:lpstr>
      <vt:lpstr>Свойства битума как аморфного вещества</vt:lpstr>
      <vt:lpstr>Требования к вяжущим для литых смесей </vt:lpstr>
      <vt:lpstr>Особенности вяжущих, применяемых для литых смесей</vt:lpstr>
      <vt:lpstr>Характеристики литых смесей на битуме и ПБВ</vt:lpstr>
      <vt:lpstr>Основные параметры литых асфальтобетонов</vt:lpstr>
      <vt:lpstr>Особенности производства работ</vt:lpstr>
      <vt:lpstr>Опыт применения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Литые асфальтобетонные смеси на полимерно-битумных вяжущих</dc:title>
  <dc:creator>1</dc:creator>
  <cp:lastModifiedBy>Компьютер</cp:lastModifiedBy>
  <cp:revision>111</cp:revision>
  <cp:lastPrinted>2014-01-29T08:08:06Z</cp:lastPrinted>
  <dcterms:created xsi:type="dcterms:W3CDTF">2014-01-06T09:03:56Z</dcterms:created>
  <dcterms:modified xsi:type="dcterms:W3CDTF">2022-11-15T11:33:45Z</dcterms:modified>
</cp:coreProperties>
</file>